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6" r:id="rId2"/>
    <p:sldId id="263" r:id="rId3"/>
    <p:sldId id="264" r:id="rId4"/>
    <p:sldId id="257" r:id="rId5"/>
    <p:sldId id="265" r:id="rId6"/>
    <p:sldId id="266" r:id="rId7"/>
    <p:sldId id="267" r:id="rId8"/>
    <p:sldId id="279" r:id="rId9"/>
    <p:sldId id="269" r:id="rId10"/>
    <p:sldId id="276" r:id="rId11"/>
    <p:sldId id="272" r:id="rId12"/>
    <p:sldId id="273" r:id="rId13"/>
    <p:sldId id="274" r:id="rId14"/>
    <p:sldId id="27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7" autoAdjust="0"/>
    <p:restoredTop sz="94660"/>
  </p:normalViewPr>
  <p:slideViewPr>
    <p:cSldViewPr snapToGrid="0">
      <p:cViewPr varScale="1">
        <p:scale>
          <a:sx n="69" d="100"/>
          <a:sy n="69" d="100"/>
        </p:scale>
        <p:origin x="8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09T13:27:00.7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6550 978 24575,'-390'5'0,"-153"-2"0,121-3 0,-802 102 0,948-55 0,1 12 0,4 12 0,-491 199 0,483-142 0,-373 231 0,445-224 0,7 8 0,-230 214 0,362-292 0,2 3 0,4 2 0,2 3 0,-66 108 0,91-122 0,3 1 0,3 2 0,2 1 0,4 1 0,2 1 0,-22 115 0,32-108 0,2 1 0,4 1 0,4-1 0,2 1 0,16 106 0,-9-131 0,2-1 0,2-1 0,3 1 0,1-2 0,2 0 0,3-1 0,1-2 0,2 0 0,33 44 0,-12-31 0,3-2 0,1-2 0,3-3 0,73 54 0,251 144 0,-226-165 0,5-7 0,2-7 0,189 55 0,-130-62 0,433 63 0,-482-109 0,0-6 0,1-8 0,0-8 0,189-31 0,657-166 0,-687 129 0,-68 18 0,463-110 0,-11-60 0,-391 92 0,-5-15 0,572-370 0,-624 335 0,-9-12 0,-8-11 0,297-326 0,6-135 0,-411 472 0,177-337 0,-282 469 0,-2-2 0,-3-1 0,25-96 0,-46 136 0,-1 0 0,-2-1 0,-1 1 0,-1-1 0,-1 0 0,-1 0 0,-2 0 0,-1 1 0,-2-1 0,0 1 0,-15-42 0,5 32 0,-3 0 0,-1 1 0,-2 1 0,-1 1 0,-2 0 0,-1 2 0,-1 1 0,-57-52 0,24 33 0,-1 3 0,-3 2 0,-125-69 0,71 57 6,-3 6 0,-2 5 0,-1 5 0,-3 5 0,-1 6 0,-175-20 0,69 28-199,-2 10 0,-394 30 0,318 14-163,2 15 0,2 13 1,-321 105-1,205-22-834,-632 305 0,514-164-16,-868 608 1,859-490-235</inkml:trace>
</inkml:ink>
</file>

<file path=ppt/media/image1.png>
</file>

<file path=ppt/media/image10.jpeg>
</file>

<file path=ppt/media/image11.jpeg>
</file>

<file path=ppt/media/image2.png>
</file>

<file path=ppt/media/image3.jpeg>
</file>

<file path=ppt/media/image4.jpeg>
</file>

<file path=ppt/media/image5.png>
</file>

<file path=ppt/media/image6.jpe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B82F4-F36B-4A30-8104-EA517ED3BFEC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024741-544A-4402-8B4E-15E3F63281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5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7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787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61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397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46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0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29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656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461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698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010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13B13-09C8-40D4-9C53-C150F1084E33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C4DA9-A699-4B1D-B0E0-9D33B0341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138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Video 7">
            <a:extLst>
              <a:ext uri="{FF2B5EF4-FFF2-40B4-BE49-F238E27FC236}">
                <a16:creationId xmlns:a16="http://schemas.microsoft.com/office/drawing/2014/main" id="{6CA6BA66-CD05-4587-8B1B-7F83A97321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D2BC55-0916-4491-B911-53E5D0D4F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Alpha Anywhere Q&amp;A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43655B-0949-4C3F-9C51-8FBCFB85DF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March 23, 2022</a:t>
            </a:r>
          </a:p>
        </p:txBody>
      </p:sp>
    </p:spTree>
    <p:extLst>
      <p:ext uri="{BB962C8B-B14F-4D97-AF65-F5344CB8AC3E}">
        <p14:creationId xmlns:p14="http://schemas.microsoft.com/office/powerpoint/2010/main" val="1812079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mute="1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1A51E37-D838-41C8-A7D7-1E15BF264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F28A56E-4878-4600-B943-6EE54E2E6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685800"/>
            <a:ext cx="6544733" cy="54864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2B5DB-372E-43DD-BA8F-06369317D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800" y="1158949"/>
            <a:ext cx="5304234" cy="11180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>
                <a:solidFill>
                  <a:schemeClr val="bg1">
                    <a:alpha val="60000"/>
                  </a:schemeClr>
                </a:solidFill>
              </a:rPr>
              <a:t>Configure the Server SameSite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28FA6-02C5-4D47-9F0E-E93E582258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5800" y="2563907"/>
            <a:ext cx="5304234" cy="29761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Set Server SameSite value to Unset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Alpha Cloud, IIS</a:t>
            </a:r>
          </a:p>
          <a:p>
            <a:pPr lvl="2"/>
            <a:r>
              <a:rPr lang="en-US">
                <a:solidFill>
                  <a:schemeClr val="bg1"/>
                </a:solidFill>
              </a:rPr>
              <a:t>Web Project Properties &gt; Web site defaults &gt; Cookie SameSite value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Classic Server</a:t>
            </a:r>
          </a:p>
          <a:p>
            <a:pPr lvl="2"/>
            <a:r>
              <a:rPr lang="en-US">
                <a:solidFill>
                  <a:schemeClr val="bg1"/>
                </a:solidFill>
              </a:rPr>
              <a:t>Server Settings &gt; Advanced &gt; Same Site Mode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0F23ACD-3F40-43ED-9E53-6F5C14BF4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399" y="2063214"/>
            <a:ext cx="4114801" cy="1285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A15D19-80AC-4ACD-963A-6912DA8C7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531" y="3509432"/>
            <a:ext cx="3074536" cy="266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524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2B5DB-372E-43DD-BA8F-06369317D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/>
              <a:t>Publish your App to the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28FA6-02C5-4D47-9F0E-E93E58225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/>
              <a:t>Required if your app makes any callbacks to the server</a:t>
            </a:r>
          </a:p>
          <a:p>
            <a:r>
              <a:rPr lang="en-US" sz="2000"/>
              <a:t>Get the Ajax Callback URL</a:t>
            </a:r>
          </a:p>
        </p:txBody>
      </p:sp>
      <p:pic>
        <p:nvPicPr>
          <p:cNvPr id="5" name="Picture 4" descr="Mobile device with apps">
            <a:extLst>
              <a:ext uri="{FF2B5EF4-FFF2-40B4-BE49-F238E27FC236}">
                <a16:creationId xmlns:a16="http://schemas.microsoft.com/office/drawing/2014/main" id="{91E2899D-6594-42D4-8387-94FEE2EEB1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75" r="1120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3A6BA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17995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2B5DB-372E-43DD-BA8F-06369317D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/>
              <a:t>Create a Cordova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28FA6-02C5-4D47-9F0E-E93E58225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/>
              <a:t>Set App Build Target: CLI</a:t>
            </a:r>
          </a:p>
          <a:p>
            <a:r>
              <a:rPr lang="en-US" sz="2000"/>
              <a:t>Configure remaining options for your application</a:t>
            </a:r>
          </a:p>
          <a:p>
            <a:pPr lvl="1"/>
            <a:endParaRPr lang="en-US" sz="2000"/>
          </a:p>
        </p:txBody>
      </p:sp>
      <p:pic>
        <p:nvPicPr>
          <p:cNvPr id="5" name="Picture 4" descr="Person writing on a notepad">
            <a:extLst>
              <a:ext uri="{FF2B5EF4-FFF2-40B4-BE49-F238E27FC236}">
                <a16:creationId xmlns:a16="http://schemas.microsoft.com/office/drawing/2014/main" id="{BBE3543E-033F-4F7F-A23D-7E5CCBBF0E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08" r="1952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37BA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992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2B5DB-372E-43DD-BA8F-06369317D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5136416" cy="1135737"/>
          </a:xfrm>
        </p:spPr>
        <p:txBody>
          <a:bodyPr>
            <a:normAutofit/>
          </a:bodyPr>
          <a:lstStyle/>
          <a:p>
            <a:r>
              <a:rPr lang="en-US" sz="360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28FA6-02C5-4D47-9F0E-E93E58225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782981"/>
            <a:ext cx="5136416" cy="4393982"/>
          </a:xfrm>
        </p:spPr>
        <p:txBody>
          <a:bodyPr>
            <a:normAutofit/>
          </a:bodyPr>
          <a:lstStyle/>
          <a:p>
            <a:r>
              <a:rPr lang="en-US" sz="2000"/>
              <a:t>Configuring the Development Server for Local Testing</a:t>
            </a:r>
          </a:p>
          <a:p>
            <a:r>
              <a:rPr lang="en-US" sz="2000"/>
              <a:t>Ajax Callback URL - What is it</a:t>
            </a:r>
          </a:p>
          <a:p>
            <a:r>
              <a:rPr lang="en-US" sz="2000"/>
              <a:t>Testing on an Emulator</a:t>
            </a:r>
          </a:p>
          <a:p>
            <a:r>
              <a:rPr lang="en-US" sz="2000"/>
              <a:t>Testing on a Device</a:t>
            </a:r>
          </a:p>
          <a:p>
            <a:pPr lvl="1"/>
            <a:endParaRPr lang="en-US" sz="2000"/>
          </a:p>
        </p:txBody>
      </p:sp>
      <p:sp>
        <p:nvSpPr>
          <p:cNvPr id="20" name="Isosceles Triangle 10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2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4" descr="Close-up of a server network panel with lights and cables">
            <a:extLst>
              <a:ext uri="{FF2B5EF4-FFF2-40B4-BE49-F238E27FC236}">
                <a16:creationId xmlns:a16="http://schemas.microsoft.com/office/drawing/2014/main" id="{ACA888F9-541A-4EE5-AD70-6065640C0E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31" r="39112" b="-1"/>
          <a:stretch/>
        </p:blipFill>
        <p:spPr>
          <a:xfrm>
            <a:off x="6412117" y="10"/>
            <a:ext cx="5779884" cy="6857990"/>
          </a:xfrm>
          <a:prstGeom prst="rect">
            <a:avLst/>
          </a:prstGeom>
        </p:spPr>
      </p:pic>
      <p:grpSp>
        <p:nvGrpSpPr>
          <p:cNvPr id="23" name="Group 14">
            <a:extLst>
              <a:ext uri="{FF2B5EF4-FFF2-40B4-BE49-F238E27FC236}">
                <a16:creationId xmlns:a16="http://schemas.microsoft.com/office/drawing/2014/main" id="{07EAA094-9CF6-4695-958A-33D9BCAA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23132" y="713128"/>
            <a:ext cx="1068867" cy="2126625"/>
            <a:chOff x="10918968" y="713127"/>
            <a:chExt cx="1273032" cy="25328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80C965-DB6D-4F81-9E9E-B027384D0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16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969049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7D9FE-F766-4AA4-AD1D-11BB19D73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To the Live Demo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Camera lens close up">
            <a:extLst>
              <a:ext uri="{FF2B5EF4-FFF2-40B4-BE49-F238E27FC236}">
                <a16:creationId xmlns:a16="http://schemas.microsoft.com/office/drawing/2014/main" id="{A9F01FE3-AF53-4A47-9E81-D7D23FE1A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14" r="23076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473102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85A2A8-2310-4F21-A9DE-A73AB8B813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825" r="1" b="4368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006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ocator flag on a city map">
            <a:extLst>
              <a:ext uri="{FF2B5EF4-FFF2-40B4-BE49-F238E27FC236}">
                <a16:creationId xmlns:a16="http://schemas.microsoft.com/office/drawing/2014/main" id="{7D9DF356-3DD8-4AA7-89B2-DC3C128AAB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30" b="1220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BEEF70D-FD2F-4CF6-B351-7CBFD0031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>
                <a:solidFill>
                  <a:schemeClr val="bg1"/>
                </a:solidFill>
              </a:rPr>
              <a:t>Register at www.alphasoftware.com/devcon2022</a:t>
            </a:r>
          </a:p>
        </p:txBody>
      </p:sp>
    </p:spTree>
    <p:extLst>
      <p:ext uri="{BB962C8B-B14F-4D97-AF65-F5344CB8AC3E}">
        <p14:creationId xmlns:p14="http://schemas.microsoft.com/office/powerpoint/2010/main" val="2566341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6" descr="Mobile device with apps">
            <a:extLst>
              <a:ext uri="{FF2B5EF4-FFF2-40B4-BE49-F238E27FC236}">
                <a16:creationId xmlns:a16="http://schemas.microsoft.com/office/drawing/2014/main" id="{CE7D0DF9-4C02-4521-AA60-2F1A855E28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913BCA2-ACEF-469A-8894-81199E8FB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Cordova CLI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59B599-D278-4759-BDB4-4F74E9E724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Introduction to building Android apps with Cordova CLI</a:t>
            </a:r>
          </a:p>
        </p:txBody>
      </p:sp>
    </p:spTree>
    <p:extLst>
      <p:ext uri="{BB962C8B-B14F-4D97-AF65-F5344CB8AC3E}">
        <p14:creationId xmlns:p14="http://schemas.microsoft.com/office/powerpoint/2010/main" val="345547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6D40F36-E01D-466D-977B-BB5A589E0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is Cordova CLI?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E3102C-5A3A-4A63-8292-EE5C7BE50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en-US" sz="2400"/>
              <a:t>A Command Line Interface (CLI) for building mobile applications using the Apache Cordova framework.</a:t>
            </a:r>
          </a:p>
          <a:p>
            <a:r>
              <a:rPr lang="en-US" sz="2400"/>
              <a:t>Apache Cordova is a framework for building native mobile applications for Android and iOS.</a:t>
            </a:r>
          </a:p>
          <a:p>
            <a:pPr lvl="1"/>
            <a:r>
              <a:rPr lang="en-US"/>
              <a:t>Apps built using HTML, CSS, and JavaScript</a:t>
            </a:r>
          </a:p>
          <a:p>
            <a:r>
              <a:rPr lang="en-US" sz="2400"/>
              <a:t>Build your app once. Deploy to multiple platforms.</a:t>
            </a:r>
          </a:p>
        </p:txBody>
      </p:sp>
    </p:spTree>
    <p:extLst>
      <p:ext uri="{BB962C8B-B14F-4D97-AF65-F5344CB8AC3E}">
        <p14:creationId xmlns:p14="http://schemas.microsoft.com/office/powerpoint/2010/main" val="2797581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2863F-7C39-45F9-A3AA-0C156AF13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Apache Cordova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5CDE48F-2F37-496E-9393-03BD1468D40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242" y="1825625"/>
            <a:ext cx="549951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A7949D-6645-443F-B640-7003496FC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10515600" cy="365125"/>
          </a:xfrm>
        </p:spPr>
        <p:txBody>
          <a:bodyPr/>
          <a:lstStyle/>
          <a:p>
            <a:r>
              <a:rPr lang="en-US"/>
              <a:t>Image Source https://cordova.apache.org/docs/en/11.x/guide/overview/index.html retrieved March 7, 2022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6D3E2E6-41A6-49C5-80ED-8ADE1159EBED}"/>
              </a:ext>
            </a:extLst>
          </p:cNvPr>
          <p:cNvGrpSpPr/>
          <p:nvPr/>
        </p:nvGrpSpPr>
        <p:grpSpPr>
          <a:xfrm>
            <a:off x="2763360" y="753035"/>
            <a:ext cx="5134546" cy="3058525"/>
            <a:chOff x="2763360" y="753035"/>
            <a:chExt cx="5134546" cy="3058525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3B49DBA9-5BFC-4774-8AEB-4A4308CA100F}"/>
                    </a:ext>
                  </a:extLst>
                </p14:cNvPr>
                <p14:cNvContentPartPr/>
                <p14:nvPr/>
              </p14:nvContentPartPr>
              <p14:xfrm>
                <a:off x="2763360" y="1711320"/>
                <a:ext cx="3833640" cy="210024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3B49DBA9-5BFC-4774-8AEB-4A4308CA100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754720" y="1702320"/>
                  <a:ext cx="3851280" cy="211788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2DDB670-6463-4B35-A076-959E0BD31196}"/>
                </a:ext>
              </a:extLst>
            </p:cNvPr>
            <p:cNvSpPr txBox="1"/>
            <p:nvPr/>
          </p:nvSpPr>
          <p:spPr>
            <a:xfrm>
              <a:off x="6096000" y="753035"/>
              <a:ext cx="18019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Alpha Anywhere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DF03B01-1ADC-4B43-9862-56D1451CD1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8423" y="1027906"/>
              <a:ext cx="188259" cy="67399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2044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81AE89-406D-4A33-8303-02D998E82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Tools for building Android Apps on Windows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0D73D-820F-4CFD-8AA7-6B2B45200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/>
              <a:t>Java Development Kit (JDK)</a:t>
            </a:r>
          </a:p>
          <a:p>
            <a:r>
              <a:rPr lang="en-US"/>
              <a:t>Gradle</a:t>
            </a:r>
          </a:p>
          <a:p>
            <a:r>
              <a:rPr lang="en-US"/>
              <a:t>Git</a:t>
            </a:r>
          </a:p>
          <a:p>
            <a:r>
              <a:rPr lang="en-US"/>
              <a:t>Node.js</a:t>
            </a:r>
          </a:p>
          <a:p>
            <a:r>
              <a:rPr lang="en-US"/>
              <a:t>Cordova</a:t>
            </a:r>
          </a:p>
          <a:p>
            <a:r>
              <a:rPr lang="en-US"/>
              <a:t>Android Studio</a:t>
            </a: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69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1AE89-406D-4A33-8303-02D998E82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4100"/>
              <a:t>NEW in the next Alpha Anywhere Release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0D73D-820F-4CFD-8AA7-6B2B45200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/>
              <a:t>Cordova CLI 11.x.x support</a:t>
            </a:r>
          </a:p>
          <a:p>
            <a:pPr lvl="1"/>
            <a:r>
              <a:rPr lang="en-US" sz="1600"/>
              <a:t>Android API level 22 - 30</a:t>
            </a:r>
          </a:p>
          <a:p>
            <a:r>
              <a:rPr lang="en-US" sz="2000"/>
              <a:t>Upgrading:</a:t>
            </a:r>
          </a:p>
          <a:p>
            <a:endParaRPr lang="en-US" sz="2000"/>
          </a:p>
          <a:p>
            <a:pPr marL="457200" lvl="1" indent="0">
              <a:buNone/>
            </a:pPr>
            <a:r>
              <a:rPr lang="en-US" sz="2000">
                <a:latin typeface="Source Code Pro" panose="020B0509030403020204" pitchFamily="49" charset="0"/>
                <a:ea typeface="Source Code Pro" panose="020B0509030403020204" pitchFamily="49" charset="0"/>
              </a:rPr>
              <a:t>npm uninstall -g cordova</a:t>
            </a:r>
          </a:p>
          <a:p>
            <a:pPr marL="457200" lvl="1" indent="0">
              <a:buNone/>
            </a:pPr>
            <a:r>
              <a:rPr lang="en-US" sz="2000">
                <a:latin typeface="Source Code Pro" panose="020B0509030403020204" pitchFamily="49" charset="0"/>
                <a:ea typeface="Source Code Pro" panose="020B0509030403020204" pitchFamily="49" charset="0"/>
              </a:rPr>
              <a:t>npm install -g cordova@11.0.0</a:t>
            </a:r>
          </a:p>
          <a:p>
            <a:pPr marL="0" indent="0">
              <a:buNone/>
            </a:pPr>
            <a:endParaRPr lang="en-US" sz="200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53D599-CCED-E0B1-D507-4F58388F3B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80" r="44999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67FE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851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4403A2-1CB0-4538-A830-2DC81941D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How to Upgrade Other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DF13C-433F-4EEA-A29C-E554B7E42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5"/>
            <a:ext cx="8276026" cy="3320031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System Variables</a:t>
            </a:r>
          </a:p>
          <a:p>
            <a:pPr lvl="1"/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JAVA_HOME - Location of the JDK installation</a:t>
            </a:r>
          </a:p>
          <a:p>
            <a:pPr lvl="1"/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ANDROID_SDK_ROOT - Location of the Android SDK installation</a:t>
            </a:r>
          </a:p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System PATH</a:t>
            </a:r>
          </a:p>
          <a:p>
            <a:pPr lvl="1"/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Add JDK bin, Android platform-tools, and Gradle bin</a:t>
            </a: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124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1846</TotalTime>
  <Words>314</Words>
  <Application>Microsoft Office PowerPoint</Application>
  <PresentationFormat>Widescreen</PresentationFormat>
  <Paragraphs>51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Source Code Pro</vt:lpstr>
      <vt:lpstr>Office Theme</vt:lpstr>
      <vt:lpstr>Alpha Anywhere Q&amp;A</vt:lpstr>
      <vt:lpstr>PowerPoint Presentation</vt:lpstr>
      <vt:lpstr>Register at www.alphasoftware.com/devcon2022</vt:lpstr>
      <vt:lpstr>Cordova CLI</vt:lpstr>
      <vt:lpstr>What is Cordova CLI?</vt:lpstr>
      <vt:lpstr>Apache Cordova</vt:lpstr>
      <vt:lpstr>Tools for building Android Apps on Windows</vt:lpstr>
      <vt:lpstr>NEW in the next Alpha Anywhere Release</vt:lpstr>
      <vt:lpstr>How to Upgrade Other Tools</vt:lpstr>
      <vt:lpstr>Configure the Server SameSite Value</vt:lpstr>
      <vt:lpstr>Publish your App to the Server</vt:lpstr>
      <vt:lpstr>Create a Cordova Project</vt:lpstr>
      <vt:lpstr>Today</vt:lpstr>
      <vt:lpstr>To the Live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Alpha Anywhere Q&amp;A</dc:title>
  <dc:creator>Sarah Mitchell</dc:creator>
  <cp:lastModifiedBy>Sarah Mitchell</cp:lastModifiedBy>
  <cp:revision>3</cp:revision>
  <dcterms:created xsi:type="dcterms:W3CDTF">2022-03-09T13:06:45Z</dcterms:created>
  <dcterms:modified xsi:type="dcterms:W3CDTF">2022-03-24T13:16:10Z</dcterms:modified>
</cp:coreProperties>
</file>

<file path=docProps/thumbnail.jpeg>
</file>